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87"/>
  </p:normalViewPr>
  <p:slideViewPr>
    <p:cSldViewPr snapToGrid="0" snapToObjects="1">
      <p:cViewPr>
        <p:scale>
          <a:sx n="92" d="100"/>
          <a:sy n="92" d="100"/>
        </p:scale>
        <p:origin x="784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svg"/><Relationship Id="rId1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21.png"/><Relationship Id="rId6" Type="http://schemas.openxmlformats.org/officeDocument/2006/relationships/image" Target="../media/image20.svg"/><Relationship Id="rId5" Type="http://schemas.openxmlformats.org/officeDocument/2006/relationships/image" Target="../media/image23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7D0800-97FF-43C7-B792-4578DEB2261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DA06AB8-CE36-40EC-A197-08DF8A477854}">
      <dgm:prSet/>
      <dgm:spPr/>
      <dgm:t>
        <a:bodyPr/>
        <a:lstStyle/>
        <a:p>
          <a:r>
            <a:rPr lang="en-US"/>
            <a:t>Foursquare API was the main data source</a:t>
          </a:r>
        </a:p>
      </dgm:t>
    </dgm:pt>
    <dgm:pt modelId="{2B04C21E-FED0-4638-B9EC-B8ACBB14366D}" type="parTrans" cxnId="{6FAF0ED0-5BBE-4A68-A26F-AB8D077EFEA4}">
      <dgm:prSet/>
      <dgm:spPr/>
      <dgm:t>
        <a:bodyPr/>
        <a:lstStyle/>
        <a:p>
          <a:endParaRPr lang="en-US"/>
        </a:p>
      </dgm:t>
    </dgm:pt>
    <dgm:pt modelId="{2ABBED58-CD58-41E5-B7BD-0C9121A112EC}" type="sibTrans" cxnId="{6FAF0ED0-5BBE-4A68-A26F-AB8D077EFEA4}">
      <dgm:prSet/>
      <dgm:spPr/>
      <dgm:t>
        <a:bodyPr/>
        <a:lstStyle/>
        <a:p>
          <a:endParaRPr lang="en-US"/>
        </a:p>
      </dgm:t>
    </dgm:pt>
    <dgm:pt modelId="{DB7B1859-1A51-45A4-9677-14EFD8EAE2EE}">
      <dgm:prSet/>
      <dgm:spPr/>
      <dgm:t>
        <a:bodyPr/>
        <a:lstStyle/>
        <a:p>
          <a:r>
            <a:rPr lang="en-US"/>
            <a:t>Crime data was also used. Why?</a:t>
          </a:r>
        </a:p>
      </dgm:t>
    </dgm:pt>
    <dgm:pt modelId="{BA9A3A43-3F9E-4918-86A5-B8E23CB9AF4B}" type="parTrans" cxnId="{C0CDC93F-1E6A-4047-B086-C366A4651497}">
      <dgm:prSet/>
      <dgm:spPr/>
      <dgm:t>
        <a:bodyPr/>
        <a:lstStyle/>
        <a:p>
          <a:endParaRPr lang="en-US"/>
        </a:p>
      </dgm:t>
    </dgm:pt>
    <dgm:pt modelId="{AA3FC508-61AF-45F0-9673-7922EBEE0728}" type="sibTrans" cxnId="{C0CDC93F-1E6A-4047-B086-C366A4651497}">
      <dgm:prSet/>
      <dgm:spPr/>
      <dgm:t>
        <a:bodyPr/>
        <a:lstStyle/>
        <a:p>
          <a:endParaRPr lang="en-US"/>
        </a:p>
      </dgm:t>
    </dgm:pt>
    <dgm:pt modelId="{F819C5F0-F566-4476-BD03-AED4F1294DE2}">
      <dgm:prSet/>
      <dgm:spPr/>
      <dgm:t>
        <a:bodyPr/>
        <a:lstStyle/>
        <a:p>
          <a:r>
            <a:rPr lang="en-US" dirty="0"/>
            <a:t>Halfway through the project, the artists decided to rule out Toronto, and just focus on SF and NYC. As a result, they added a new factor to the analysis i.e. crime data. </a:t>
          </a:r>
        </a:p>
      </dgm:t>
    </dgm:pt>
    <dgm:pt modelId="{40FCB69C-153D-439B-BAC9-9BF704B198BB}" type="parTrans" cxnId="{907D6D1B-2254-4CC2-A8FF-027B6DF15F23}">
      <dgm:prSet/>
      <dgm:spPr/>
      <dgm:t>
        <a:bodyPr/>
        <a:lstStyle/>
        <a:p>
          <a:endParaRPr lang="en-US"/>
        </a:p>
      </dgm:t>
    </dgm:pt>
    <dgm:pt modelId="{121F5F21-E7A2-48AC-9163-860B563548B7}" type="sibTrans" cxnId="{907D6D1B-2254-4CC2-A8FF-027B6DF15F23}">
      <dgm:prSet/>
      <dgm:spPr/>
      <dgm:t>
        <a:bodyPr/>
        <a:lstStyle/>
        <a:p>
          <a:endParaRPr lang="en-US"/>
        </a:p>
      </dgm:t>
    </dgm:pt>
    <dgm:pt modelId="{C6F01419-B374-4E7B-BB01-D6418D72C6F0}" type="pres">
      <dgm:prSet presAssocID="{FF7D0800-97FF-43C7-B792-4578DEB22610}" presName="root" presStyleCnt="0">
        <dgm:presLayoutVars>
          <dgm:dir/>
          <dgm:resizeHandles val="exact"/>
        </dgm:presLayoutVars>
      </dgm:prSet>
      <dgm:spPr/>
    </dgm:pt>
    <dgm:pt modelId="{B3678089-99E9-4D48-84E7-550E339755D7}" type="pres">
      <dgm:prSet presAssocID="{2DA06AB8-CE36-40EC-A197-08DF8A477854}" presName="compNode" presStyleCnt="0"/>
      <dgm:spPr/>
    </dgm:pt>
    <dgm:pt modelId="{4F54CB04-3570-402E-A82F-50A62BBFF68E}" type="pres">
      <dgm:prSet presAssocID="{2DA06AB8-CE36-40EC-A197-08DF8A477854}" presName="bgRect" presStyleLbl="bgShp" presStyleIdx="0" presStyleCnt="3"/>
      <dgm:spPr/>
    </dgm:pt>
    <dgm:pt modelId="{3460BBB0-A65C-4F78-BBC6-B170E3130FFB}" type="pres">
      <dgm:prSet presAssocID="{2DA06AB8-CE36-40EC-A197-08DF8A4778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A5C6E81-9BA2-461B-87A1-431B8FE3BD08}" type="pres">
      <dgm:prSet presAssocID="{2DA06AB8-CE36-40EC-A197-08DF8A477854}" presName="spaceRect" presStyleCnt="0"/>
      <dgm:spPr/>
    </dgm:pt>
    <dgm:pt modelId="{D3E7B20C-5C2A-4F18-97CF-602C0C5B9B45}" type="pres">
      <dgm:prSet presAssocID="{2DA06AB8-CE36-40EC-A197-08DF8A477854}" presName="parTx" presStyleLbl="revTx" presStyleIdx="0" presStyleCnt="3">
        <dgm:presLayoutVars>
          <dgm:chMax val="0"/>
          <dgm:chPref val="0"/>
        </dgm:presLayoutVars>
      </dgm:prSet>
      <dgm:spPr/>
    </dgm:pt>
    <dgm:pt modelId="{709E200D-D59B-4452-93B1-9D979F76D670}" type="pres">
      <dgm:prSet presAssocID="{2ABBED58-CD58-41E5-B7BD-0C9121A112EC}" presName="sibTrans" presStyleCnt="0"/>
      <dgm:spPr/>
    </dgm:pt>
    <dgm:pt modelId="{7BF0E195-8789-49D2-96D8-4D5465F28C5A}" type="pres">
      <dgm:prSet presAssocID="{DB7B1859-1A51-45A4-9677-14EFD8EAE2EE}" presName="compNode" presStyleCnt="0"/>
      <dgm:spPr/>
    </dgm:pt>
    <dgm:pt modelId="{2C7B0C2E-C164-4FF4-9F07-487DBE1391DC}" type="pres">
      <dgm:prSet presAssocID="{DB7B1859-1A51-45A4-9677-14EFD8EAE2EE}" presName="bgRect" presStyleLbl="bgShp" presStyleIdx="1" presStyleCnt="3"/>
      <dgm:spPr/>
    </dgm:pt>
    <dgm:pt modelId="{31AF2446-53C5-41AE-BE68-1F0904380856}" type="pres">
      <dgm:prSet presAssocID="{DB7B1859-1A51-45A4-9677-14EFD8EAE2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C85517D1-2D8C-42DC-BC69-54F6EDF1157D}" type="pres">
      <dgm:prSet presAssocID="{DB7B1859-1A51-45A4-9677-14EFD8EAE2EE}" presName="spaceRect" presStyleCnt="0"/>
      <dgm:spPr/>
    </dgm:pt>
    <dgm:pt modelId="{00001AF6-2E2C-478F-9604-1837616B1B39}" type="pres">
      <dgm:prSet presAssocID="{DB7B1859-1A51-45A4-9677-14EFD8EAE2EE}" presName="parTx" presStyleLbl="revTx" presStyleIdx="1" presStyleCnt="3">
        <dgm:presLayoutVars>
          <dgm:chMax val="0"/>
          <dgm:chPref val="0"/>
        </dgm:presLayoutVars>
      </dgm:prSet>
      <dgm:spPr/>
    </dgm:pt>
    <dgm:pt modelId="{B5F4FE7E-0879-4A41-A2FD-5D02F039B3DA}" type="pres">
      <dgm:prSet presAssocID="{AA3FC508-61AF-45F0-9673-7922EBEE0728}" presName="sibTrans" presStyleCnt="0"/>
      <dgm:spPr/>
    </dgm:pt>
    <dgm:pt modelId="{4B6F4D7F-25F2-40E2-99F9-E956BF842231}" type="pres">
      <dgm:prSet presAssocID="{F819C5F0-F566-4476-BD03-AED4F1294DE2}" presName="compNode" presStyleCnt="0"/>
      <dgm:spPr/>
    </dgm:pt>
    <dgm:pt modelId="{03DED844-4D00-427E-B689-56F3EA502B43}" type="pres">
      <dgm:prSet presAssocID="{F819C5F0-F566-4476-BD03-AED4F1294DE2}" presName="bgRect" presStyleLbl="bgShp" presStyleIdx="2" presStyleCnt="3"/>
      <dgm:spPr/>
    </dgm:pt>
    <dgm:pt modelId="{C3171215-DBF2-4E7C-8B26-5E80190EA9A0}" type="pres">
      <dgm:prSet presAssocID="{F819C5F0-F566-4476-BD03-AED4F1294D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4FDABA38-AD6D-4BD7-B464-61412EF9B265}" type="pres">
      <dgm:prSet presAssocID="{F819C5F0-F566-4476-BD03-AED4F1294DE2}" presName="spaceRect" presStyleCnt="0"/>
      <dgm:spPr/>
    </dgm:pt>
    <dgm:pt modelId="{D76E3DFB-93E9-4C46-85E5-0E53BF690574}" type="pres">
      <dgm:prSet presAssocID="{F819C5F0-F566-4476-BD03-AED4F1294D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4A68E16-443D-44DE-BB5D-06BAEB125447}" type="presOf" srcId="{DB7B1859-1A51-45A4-9677-14EFD8EAE2EE}" destId="{00001AF6-2E2C-478F-9604-1837616B1B39}" srcOrd="0" destOrd="0" presId="urn:microsoft.com/office/officeart/2018/2/layout/IconVerticalSolidList"/>
    <dgm:cxn modelId="{907D6D1B-2254-4CC2-A8FF-027B6DF15F23}" srcId="{FF7D0800-97FF-43C7-B792-4578DEB22610}" destId="{F819C5F0-F566-4476-BD03-AED4F1294DE2}" srcOrd="2" destOrd="0" parTransId="{40FCB69C-153D-439B-BAC9-9BF704B198BB}" sibTransId="{121F5F21-E7A2-48AC-9163-860B563548B7}"/>
    <dgm:cxn modelId="{39438E1B-C432-4B19-8507-97DF186638ED}" type="presOf" srcId="{F819C5F0-F566-4476-BD03-AED4F1294DE2}" destId="{D76E3DFB-93E9-4C46-85E5-0E53BF690574}" srcOrd="0" destOrd="0" presId="urn:microsoft.com/office/officeart/2018/2/layout/IconVerticalSolidList"/>
    <dgm:cxn modelId="{C0CDC93F-1E6A-4047-B086-C366A4651497}" srcId="{FF7D0800-97FF-43C7-B792-4578DEB22610}" destId="{DB7B1859-1A51-45A4-9677-14EFD8EAE2EE}" srcOrd="1" destOrd="0" parTransId="{BA9A3A43-3F9E-4918-86A5-B8E23CB9AF4B}" sibTransId="{AA3FC508-61AF-45F0-9673-7922EBEE0728}"/>
    <dgm:cxn modelId="{078D3174-29B4-4DA1-9474-CB72BCD575F4}" type="presOf" srcId="{FF7D0800-97FF-43C7-B792-4578DEB22610}" destId="{C6F01419-B374-4E7B-BB01-D6418D72C6F0}" srcOrd="0" destOrd="0" presId="urn:microsoft.com/office/officeart/2018/2/layout/IconVerticalSolidList"/>
    <dgm:cxn modelId="{4A947AA4-7F24-4B02-A361-F2EACB803EEC}" type="presOf" srcId="{2DA06AB8-CE36-40EC-A197-08DF8A477854}" destId="{D3E7B20C-5C2A-4F18-97CF-602C0C5B9B45}" srcOrd="0" destOrd="0" presId="urn:microsoft.com/office/officeart/2018/2/layout/IconVerticalSolidList"/>
    <dgm:cxn modelId="{6FAF0ED0-5BBE-4A68-A26F-AB8D077EFEA4}" srcId="{FF7D0800-97FF-43C7-B792-4578DEB22610}" destId="{2DA06AB8-CE36-40EC-A197-08DF8A477854}" srcOrd="0" destOrd="0" parTransId="{2B04C21E-FED0-4638-B9EC-B8ACBB14366D}" sibTransId="{2ABBED58-CD58-41E5-B7BD-0C9121A112EC}"/>
    <dgm:cxn modelId="{CC6B4E0A-E2C8-498F-B71C-D7F63F212996}" type="presParOf" srcId="{C6F01419-B374-4E7B-BB01-D6418D72C6F0}" destId="{B3678089-99E9-4D48-84E7-550E339755D7}" srcOrd="0" destOrd="0" presId="urn:microsoft.com/office/officeart/2018/2/layout/IconVerticalSolidList"/>
    <dgm:cxn modelId="{E5BB63C9-8F44-44D1-99C0-E27AD739C2D8}" type="presParOf" srcId="{B3678089-99E9-4D48-84E7-550E339755D7}" destId="{4F54CB04-3570-402E-A82F-50A62BBFF68E}" srcOrd="0" destOrd="0" presId="urn:microsoft.com/office/officeart/2018/2/layout/IconVerticalSolidList"/>
    <dgm:cxn modelId="{6BC751EA-FC8A-42B9-AA6A-DDD2F0B1FE1E}" type="presParOf" srcId="{B3678089-99E9-4D48-84E7-550E339755D7}" destId="{3460BBB0-A65C-4F78-BBC6-B170E3130FFB}" srcOrd="1" destOrd="0" presId="urn:microsoft.com/office/officeart/2018/2/layout/IconVerticalSolidList"/>
    <dgm:cxn modelId="{58BDAF66-0B16-4FFA-A5CB-963170B5E447}" type="presParOf" srcId="{B3678089-99E9-4D48-84E7-550E339755D7}" destId="{FA5C6E81-9BA2-461B-87A1-431B8FE3BD08}" srcOrd="2" destOrd="0" presId="urn:microsoft.com/office/officeart/2018/2/layout/IconVerticalSolidList"/>
    <dgm:cxn modelId="{35070F8D-B8B8-4138-A4F9-A3C98B30BAEE}" type="presParOf" srcId="{B3678089-99E9-4D48-84E7-550E339755D7}" destId="{D3E7B20C-5C2A-4F18-97CF-602C0C5B9B45}" srcOrd="3" destOrd="0" presId="urn:microsoft.com/office/officeart/2018/2/layout/IconVerticalSolidList"/>
    <dgm:cxn modelId="{3E5A844E-F68E-4966-8A5B-B85B00ADDBC6}" type="presParOf" srcId="{C6F01419-B374-4E7B-BB01-D6418D72C6F0}" destId="{709E200D-D59B-4452-93B1-9D979F76D670}" srcOrd="1" destOrd="0" presId="urn:microsoft.com/office/officeart/2018/2/layout/IconVerticalSolidList"/>
    <dgm:cxn modelId="{3DA8AE0E-E595-4296-B0DB-F60C6BA3DEAC}" type="presParOf" srcId="{C6F01419-B374-4E7B-BB01-D6418D72C6F0}" destId="{7BF0E195-8789-49D2-96D8-4D5465F28C5A}" srcOrd="2" destOrd="0" presId="urn:microsoft.com/office/officeart/2018/2/layout/IconVerticalSolidList"/>
    <dgm:cxn modelId="{1FE95E2A-064A-4BB9-8804-60E7530B0AB2}" type="presParOf" srcId="{7BF0E195-8789-49D2-96D8-4D5465F28C5A}" destId="{2C7B0C2E-C164-4FF4-9F07-487DBE1391DC}" srcOrd="0" destOrd="0" presId="urn:microsoft.com/office/officeart/2018/2/layout/IconVerticalSolidList"/>
    <dgm:cxn modelId="{625DC821-D82C-4508-8FFD-38B8767815E9}" type="presParOf" srcId="{7BF0E195-8789-49D2-96D8-4D5465F28C5A}" destId="{31AF2446-53C5-41AE-BE68-1F0904380856}" srcOrd="1" destOrd="0" presId="urn:microsoft.com/office/officeart/2018/2/layout/IconVerticalSolidList"/>
    <dgm:cxn modelId="{8E635C26-8D57-4D83-9482-79BE261A4C03}" type="presParOf" srcId="{7BF0E195-8789-49D2-96D8-4D5465F28C5A}" destId="{C85517D1-2D8C-42DC-BC69-54F6EDF1157D}" srcOrd="2" destOrd="0" presId="urn:microsoft.com/office/officeart/2018/2/layout/IconVerticalSolidList"/>
    <dgm:cxn modelId="{0FE30BBA-BF4B-44CA-AF93-4A7384E6C703}" type="presParOf" srcId="{7BF0E195-8789-49D2-96D8-4D5465F28C5A}" destId="{00001AF6-2E2C-478F-9604-1837616B1B39}" srcOrd="3" destOrd="0" presId="urn:microsoft.com/office/officeart/2018/2/layout/IconVerticalSolidList"/>
    <dgm:cxn modelId="{2058671F-43D2-4F9A-AEDE-17AF579E946F}" type="presParOf" srcId="{C6F01419-B374-4E7B-BB01-D6418D72C6F0}" destId="{B5F4FE7E-0879-4A41-A2FD-5D02F039B3DA}" srcOrd="3" destOrd="0" presId="urn:microsoft.com/office/officeart/2018/2/layout/IconVerticalSolidList"/>
    <dgm:cxn modelId="{89BC478F-0A8E-4136-9D11-9E7B67DE2B62}" type="presParOf" srcId="{C6F01419-B374-4E7B-BB01-D6418D72C6F0}" destId="{4B6F4D7F-25F2-40E2-99F9-E956BF842231}" srcOrd="4" destOrd="0" presId="urn:microsoft.com/office/officeart/2018/2/layout/IconVerticalSolidList"/>
    <dgm:cxn modelId="{8B0F7742-2AC2-472F-B334-9D6DB255A017}" type="presParOf" srcId="{4B6F4D7F-25F2-40E2-99F9-E956BF842231}" destId="{03DED844-4D00-427E-B689-56F3EA502B43}" srcOrd="0" destOrd="0" presId="urn:microsoft.com/office/officeart/2018/2/layout/IconVerticalSolidList"/>
    <dgm:cxn modelId="{0D2B0D48-BBCA-44A9-AE98-4238A8CBEA7F}" type="presParOf" srcId="{4B6F4D7F-25F2-40E2-99F9-E956BF842231}" destId="{C3171215-DBF2-4E7C-8B26-5E80190EA9A0}" srcOrd="1" destOrd="0" presId="urn:microsoft.com/office/officeart/2018/2/layout/IconVerticalSolidList"/>
    <dgm:cxn modelId="{7CB21E79-E4D3-4A8F-97DB-1852FF2368B5}" type="presParOf" srcId="{4B6F4D7F-25F2-40E2-99F9-E956BF842231}" destId="{4FDABA38-AD6D-4BD7-B464-61412EF9B265}" srcOrd="2" destOrd="0" presId="urn:microsoft.com/office/officeart/2018/2/layout/IconVerticalSolidList"/>
    <dgm:cxn modelId="{6636A654-F7FC-451D-86AF-8E59A522E105}" type="presParOf" srcId="{4B6F4D7F-25F2-40E2-99F9-E956BF842231}" destId="{D76E3DFB-93E9-4C46-85E5-0E53BF6905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AE99F9-19BD-43A2-99E1-0E612A4615D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618E133-F811-441D-9785-297D3E7F218F}">
      <dgm:prSet/>
      <dgm:spPr/>
      <dgm:t>
        <a:bodyPr/>
        <a:lstStyle/>
        <a:p>
          <a:pPr>
            <a:defRPr cap="all"/>
          </a:pPr>
          <a:r>
            <a:rPr lang="en-US"/>
            <a:t>Results for analysis were shown in tables and maps. </a:t>
          </a:r>
        </a:p>
      </dgm:t>
    </dgm:pt>
    <dgm:pt modelId="{0B4A4F0D-2276-403A-A56E-AFDCF77DD242}" type="parTrans" cxnId="{0584E9B1-4A2D-40E6-A4D1-51CD37970C1D}">
      <dgm:prSet/>
      <dgm:spPr/>
      <dgm:t>
        <a:bodyPr/>
        <a:lstStyle/>
        <a:p>
          <a:endParaRPr lang="en-US"/>
        </a:p>
      </dgm:t>
    </dgm:pt>
    <dgm:pt modelId="{4036E0DB-945A-4A04-93F7-AA789714068E}" type="sibTrans" cxnId="{0584E9B1-4A2D-40E6-A4D1-51CD37970C1D}">
      <dgm:prSet/>
      <dgm:spPr/>
      <dgm:t>
        <a:bodyPr/>
        <a:lstStyle/>
        <a:p>
          <a:endParaRPr lang="en-US"/>
        </a:p>
      </dgm:t>
    </dgm:pt>
    <dgm:pt modelId="{0FBD17CF-665F-4747-8E91-DE00BC34BA4D}">
      <dgm:prSet/>
      <dgm:spPr/>
      <dgm:t>
        <a:bodyPr/>
        <a:lstStyle/>
        <a:p>
          <a:pPr>
            <a:defRPr cap="all"/>
          </a:pPr>
          <a:r>
            <a:rPr lang="en-US"/>
            <a:t>Tables were used to show the rates of crime in different neighborhoods in NY and SF. </a:t>
          </a:r>
        </a:p>
      </dgm:t>
    </dgm:pt>
    <dgm:pt modelId="{63B04A2A-F2E1-4803-A903-542945505EB5}" type="parTrans" cxnId="{77619334-746A-4868-B920-22021F30E672}">
      <dgm:prSet/>
      <dgm:spPr/>
      <dgm:t>
        <a:bodyPr/>
        <a:lstStyle/>
        <a:p>
          <a:endParaRPr lang="en-US"/>
        </a:p>
      </dgm:t>
    </dgm:pt>
    <dgm:pt modelId="{1FBAD3E3-765E-4910-B6C0-A538E7D7F089}" type="sibTrans" cxnId="{77619334-746A-4868-B920-22021F30E672}">
      <dgm:prSet/>
      <dgm:spPr/>
      <dgm:t>
        <a:bodyPr/>
        <a:lstStyle/>
        <a:p>
          <a:endParaRPr lang="en-US"/>
        </a:p>
      </dgm:t>
    </dgm:pt>
    <dgm:pt modelId="{9077F5C2-DEA9-4BE3-9F93-1BBB122D71B2}">
      <dgm:prSet/>
      <dgm:spPr/>
      <dgm:t>
        <a:bodyPr/>
        <a:lstStyle/>
        <a:p>
          <a:pPr>
            <a:defRPr cap="all"/>
          </a:pPr>
          <a:r>
            <a:rPr lang="en-US"/>
            <a:t>Maps were used to show the distribution of tattoo parlors in the cities</a:t>
          </a:r>
        </a:p>
      </dgm:t>
    </dgm:pt>
    <dgm:pt modelId="{BEFE3F2B-F73E-49FF-BD55-983AAAEE0F5E}" type="parTrans" cxnId="{020093B9-0657-4A5A-B526-217DC0612A07}">
      <dgm:prSet/>
      <dgm:spPr/>
      <dgm:t>
        <a:bodyPr/>
        <a:lstStyle/>
        <a:p>
          <a:endParaRPr lang="en-US"/>
        </a:p>
      </dgm:t>
    </dgm:pt>
    <dgm:pt modelId="{CD9D80AE-03B8-4E2C-A417-FE6999E320E2}" type="sibTrans" cxnId="{020093B9-0657-4A5A-B526-217DC0612A07}">
      <dgm:prSet/>
      <dgm:spPr/>
      <dgm:t>
        <a:bodyPr/>
        <a:lstStyle/>
        <a:p>
          <a:endParaRPr lang="en-US"/>
        </a:p>
      </dgm:t>
    </dgm:pt>
    <dgm:pt modelId="{B4B9733F-B199-40E9-A21B-4B2812C3587F}" type="pres">
      <dgm:prSet presAssocID="{82AE99F9-19BD-43A2-99E1-0E612A4615D8}" presName="root" presStyleCnt="0">
        <dgm:presLayoutVars>
          <dgm:dir/>
          <dgm:resizeHandles val="exact"/>
        </dgm:presLayoutVars>
      </dgm:prSet>
      <dgm:spPr/>
    </dgm:pt>
    <dgm:pt modelId="{538631FA-59B7-47D4-BB68-7FD2BC7D8389}" type="pres">
      <dgm:prSet presAssocID="{6618E133-F811-441D-9785-297D3E7F218F}" presName="compNode" presStyleCnt="0"/>
      <dgm:spPr/>
    </dgm:pt>
    <dgm:pt modelId="{BF3AD986-8A63-4CEF-850A-263DE21BEAE6}" type="pres">
      <dgm:prSet presAssocID="{6618E133-F811-441D-9785-297D3E7F218F}" presName="iconBgRect" presStyleLbl="bgShp" presStyleIdx="0" presStyleCnt="3"/>
      <dgm:spPr/>
    </dgm:pt>
    <dgm:pt modelId="{BB995107-261E-411A-8697-D3DDC9D5059D}" type="pres">
      <dgm:prSet presAssocID="{6618E133-F811-441D-9785-297D3E7F21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827C8FB-B43C-49AA-AD6E-DD95BE703D2A}" type="pres">
      <dgm:prSet presAssocID="{6618E133-F811-441D-9785-297D3E7F218F}" presName="spaceRect" presStyleCnt="0"/>
      <dgm:spPr/>
    </dgm:pt>
    <dgm:pt modelId="{3E54A9A5-68F0-4648-9497-E592CE585C10}" type="pres">
      <dgm:prSet presAssocID="{6618E133-F811-441D-9785-297D3E7F218F}" presName="textRect" presStyleLbl="revTx" presStyleIdx="0" presStyleCnt="3">
        <dgm:presLayoutVars>
          <dgm:chMax val="1"/>
          <dgm:chPref val="1"/>
        </dgm:presLayoutVars>
      </dgm:prSet>
      <dgm:spPr/>
    </dgm:pt>
    <dgm:pt modelId="{E763A953-7308-414D-9128-AED2B36FD030}" type="pres">
      <dgm:prSet presAssocID="{4036E0DB-945A-4A04-93F7-AA789714068E}" presName="sibTrans" presStyleCnt="0"/>
      <dgm:spPr/>
    </dgm:pt>
    <dgm:pt modelId="{1AA33DB0-68F4-4FAD-9EF4-1359FBFC44C8}" type="pres">
      <dgm:prSet presAssocID="{0FBD17CF-665F-4747-8E91-DE00BC34BA4D}" presName="compNode" presStyleCnt="0"/>
      <dgm:spPr/>
    </dgm:pt>
    <dgm:pt modelId="{92724657-3B1B-495F-ABCD-0476C8F6C651}" type="pres">
      <dgm:prSet presAssocID="{0FBD17CF-665F-4747-8E91-DE00BC34BA4D}" presName="iconBgRect" presStyleLbl="bgShp" presStyleIdx="1" presStyleCnt="3"/>
      <dgm:spPr/>
    </dgm:pt>
    <dgm:pt modelId="{50A58664-6947-4F82-86BC-96F2FD21C937}" type="pres">
      <dgm:prSet presAssocID="{0FBD17CF-665F-4747-8E91-DE00BC34BA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0C155883-8F70-4918-84C5-120A8EF3A863}" type="pres">
      <dgm:prSet presAssocID="{0FBD17CF-665F-4747-8E91-DE00BC34BA4D}" presName="spaceRect" presStyleCnt="0"/>
      <dgm:spPr/>
    </dgm:pt>
    <dgm:pt modelId="{ADADC040-F7A9-448E-946B-D2F95CA07FD5}" type="pres">
      <dgm:prSet presAssocID="{0FBD17CF-665F-4747-8E91-DE00BC34BA4D}" presName="textRect" presStyleLbl="revTx" presStyleIdx="1" presStyleCnt="3">
        <dgm:presLayoutVars>
          <dgm:chMax val="1"/>
          <dgm:chPref val="1"/>
        </dgm:presLayoutVars>
      </dgm:prSet>
      <dgm:spPr/>
    </dgm:pt>
    <dgm:pt modelId="{4D342B95-4794-4D3E-981B-02DB8CA6058D}" type="pres">
      <dgm:prSet presAssocID="{1FBAD3E3-765E-4910-B6C0-A538E7D7F089}" presName="sibTrans" presStyleCnt="0"/>
      <dgm:spPr/>
    </dgm:pt>
    <dgm:pt modelId="{E9783337-29F2-4D22-A830-2C14061D41FC}" type="pres">
      <dgm:prSet presAssocID="{9077F5C2-DEA9-4BE3-9F93-1BBB122D71B2}" presName="compNode" presStyleCnt="0"/>
      <dgm:spPr/>
    </dgm:pt>
    <dgm:pt modelId="{F77CD9E0-8808-41F6-9B8A-F5F4314E50C4}" type="pres">
      <dgm:prSet presAssocID="{9077F5C2-DEA9-4BE3-9F93-1BBB122D71B2}" presName="iconBgRect" presStyleLbl="bgShp" presStyleIdx="2" presStyleCnt="3"/>
      <dgm:spPr/>
    </dgm:pt>
    <dgm:pt modelId="{DBB043F2-7FCC-465E-9339-3DEBC6529473}" type="pres">
      <dgm:prSet presAssocID="{9077F5C2-DEA9-4BE3-9F93-1BBB122D71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2723CB2-B8E3-4403-B502-F9B630E40793}" type="pres">
      <dgm:prSet presAssocID="{9077F5C2-DEA9-4BE3-9F93-1BBB122D71B2}" presName="spaceRect" presStyleCnt="0"/>
      <dgm:spPr/>
    </dgm:pt>
    <dgm:pt modelId="{3A90D07F-18E1-475D-AB05-A0B78CFE4B35}" type="pres">
      <dgm:prSet presAssocID="{9077F5C2-DEA9-4BE3-9F93-1BBB122D71B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19F8A1A-30B2-4919-8ABE-F08D7E0ECCAC}" type="presOf" srcId="{9077F5C2-DEA9-4BE3-9F93-1BBB122D71B2}" destId="{3A90D07F-18E1-475D-AB05-A0B78CFE4B35}" srcOrd="0" destOrd="0" presId="urn:microsoft.com/office/officeart/2018/5/layout/IconCircleLabelList"/>
    <dgm:cxn modelId="{77619334-746A-4868-B920-22021F30E672}" srcId="{82AE99F9-19BD-43A2-99E1-0E612A4615D8}" destId="{0FBD17CF-665F-4747-8E91-DE00BC34BA4D}" srcOrd="1" destOrd="0" parTransId="{63B04A2A-F2E1-4803-A903-542945505EB5}" sibTransId="{1FBAD3E3-765E-4910-B6C0-A538E7D7F089}"/>
    <dgm:cxn modelId="{ED041B3F-85E4-4A42-920B-69117B8DCECC}" type="presOf" srcId="{6618E133-F811-441D-9785-297D3E7F218F}" destId="{3E54A9A5-68F0-4648-9497-E592CE585C10}" srcOrd="0" destOrd="0" presId="urn:microsoft.com/office/officeart/2018/5/layout/IconCircleLabelList"/>
    <dgm:cxn modelId="{FB057046-D775-4AE0-A6A2-8AAA9FD6ECD0}" type="presOf" srcId="{82AE99F9-19BD-43A2-99E1-0E612A4615D8}" destId="{B4B9733F-B199-40E9-A21B-4B2812C3587F}" srcOrd="0" destOrd="0" presId="urn:microsoft.com/office/officeart/2018/5/layout/IconCircleLabelList"/>
    <dgm:cxn modelId="{0584E9B1-4A2D-40E6-A4D1-51CD37970C1D}" srcId="{82AE99F9-19BD-43A2-99E1-0E612A4615D8}" destId="{6618E133-F811-441D-9785-297D3E7F218F}" srcOrd="0" destOrd="0" parTransId="{0B4A4F0D-2276-403A-A56E-AFDCF77DD242}" sibTransId="{4036E0DB-945A-4A04-93F7-AA789714068E}"/>
    <dgm:cxn modelId="{020093B9-0657-4A5A-B526-217DC0612A07}" srcId="{82AE99F9-19BD-43A2-99E1-0E612A4615D8}" destId="{9077F5C2-DEA9-4BE3-9F93-1BBB122D71B2}" srcOrd="2" destOrd="0" parTransId="{BEFE3F2B-F73E-49FF-BD55-983AAAEE0F5E}" sibTransId="{CD9D80AE-03B8-4E2C-A417-FE6999E320E2}"/>
    <dgm:cxn modelId="{9FD328BD-07FE-4A52-A849-D1613E7BBB2B}" type="presOf" srcId="{0FBD17CF-665F-4747-8E91-DE00BC34BA4D}" destId="{ADADC040-F7A9-448E-946B-D2F95CA07FD5}" srcOrd="0" destOrd="0" presId="urn:microsoft.com/office/officeart/2018/5/layout/IconCircleLabelList"/>
    <dgm:cxn modelId="{8B34A7BD-200A-4F16-A739-D2DB38B8C978}" type="presParOf" srcId="{B4B9733F-B199-40E9-A21B-4B2812C3587F}" destId="{538631FA-59B7-47D4-BB68-7FD2BC7D8389}" srcOrd="0" destOrd="0" presId="urn:microsoft.com/office/officeart/2018/5/layout/IconCircleLabelList"/>
    <dgm:cxn modelId="{E5F984C4-60BA-4ACC-86D2-D5AAA95426A9}" type="presParOf" srcId="{538631FA-59B7-47D4-BB68-7FD2BC7D8389}" destId="{BF3AD986-8A63-4CEF-850A-263DE21BEAE6}" srcOrd="0" destOrd="0" presId="urn:microsoft.com/office/officeart/2018/5/layout/IconCircleLabelList"/>
    <dgm:cxn modelId="{6F480E0D-E624-47A3-94E7-67232AA75294}" type="presParOf" srcId="{538631FA-59B7-47D4-BB68-7FD2BC7D8389}" destId="{BB995107-261E-411A-8697-D3DDC9D5059D}" srcOrd="1" destOrd="0" presId="urn:microsoft.com/office/officeart/2018/5/layout/IconCircleLabelList"/>
    <dgm:cxn modelId="{158BD1BB-DFE2-4B1E-B0A7-6BB1464E935E}" type="presParOf" srcId="{538631FA-59B7-47D4-BB68-7FD2BC7D8389}" destId="{4827C8FB-B43C-49AA-AD6E-DD95BE703D2A}" srcOrd="2" destOrd="0" presId="urn:microsoft.com/office/officeart/2018/5/layout/IconCircleLabelList"/>
    <dgm:cxn modelId="{C18C0C01-4C9F-45B8-B53F-BAD7F664CF97}" type="presParOf" srcId="{538631FA-59B7-47D4-BB68-7FD2BC7D8389}" destId="{3E54A9A5-68F0-4648-9497-E592CE585C10}" srcOrd="3" destOrd="0" presId="urn:microsoft.com/office/officeart/2018/5/layout/IconCircleLabelList"/>
    <dgm:cxn modelId="{5932914F-ED14-4A62-BA63-ECABE2E0F425}" type="presParOf" srcId="{B4B9733F-B199-40E9-A21B-4B2812C3587F}" destId="{E763A953-7308-414D-9128-AED2B36FD030}" srcOrd="1" destOrd="0" presId="urn:microsoft.com/office/officeart/2018/5/layout/IconCircleLabelList"/>
    <dgm:cxn modelId="{BCD3E103-34FA-41E6-B46C-7F497E8B9E91}" type="presParOf" srcId="{B4B9733F-B199-40E9-A21B-4B2812C3587F}" destId="{1AA33DB0-68F4-4FAD-9EF4-1359FBFC44C8}" srcOrd="2" destOrd="0" presId="urn:microsoft.com/office/officeart/2018/5/layout/IconCircleLabelList"/>
    <dgm:cxn modelId="{58666795-9420-4397-99EF-52AD6E086D3D}" type="presParOf" srcId="{1AA33DB0-68F4-4FAD-9EF4-1359FBFC44C8}" destId="{92724657-3B1B-495F-ABCD-0476C8F6C651}" srcOrd="0" destOrd="0" presId="urn:microsoft.com/office/officeart/2018/5/layout/IconCircleLabelList"/>
    <dgm:cxn modelId="{B4004637-0A1C-4384-91EA-10ABFD298B7E}" type="presParOf" srcId="{1AA33DB0-68F4-4FAD-9EF4-1359FBFC44C8}" destId="{50A58664-6947-4F82-86BC-96F2FD21C937}" srcOrd="1" destOrd="0" presId="urn:microsoft.com/office/officeart/2018/5/layout/IconCircleLabelList"/>
    <dgm:cxn modelId="{8C313619-6232-4C78-8F3D-258E84F5A44D}" type="presParOf" srcId="{1AA33DB0-68F4-4FAD-9EF4-1359FBFC44C8}" destId="{0C155883-8F70-4918-84C5-120A8EF3A863}" srcOrd="2" destOrd="0" presId="urn:microsoft.com/office/officeart/2018/5/layout/IconCircleLabelList"/>
    <dgm:cxn modelId="{66274587-810C-47D4-841E-B7D795221CD1}" type="presParOf" srcId="{1AA33DB0-68F4-4FAD-9EF4-1359FBFC44C8}" destId="{ADADC040-F7A9-448E-946B-D2F95CA07FD5}" srcOrd="3" destOrd="0" presId="urn:microsoft.com/office/officeart/2018/5/layout/IconCircleLabelList"/>
    <dgm:cxn modelId="{7D5ED986-6C78-4A07-BD90-13D3022CB784}" type="presParOf" srcId="{B4B9733F-B199-40E9-A21B-4B2812C3587F}" destId="{4D342B95-4794-4D3E-981B-02DB8CA6058D}" srcOrd="3" destOrd="0" presId="urn:microsoft.com/office/officeart/2018/5/layout/IconCircleLabelList"/>
    <dgm:cxn modelId="{2A8A7C7C-F75C-4395-8727-69A58C1BCFE3}" type="presParOf" srcId="{B4B9733F-B199-40E9-A21B-4B2812C3587F}" destId="{E9783337-29F2-4D22-A830-2C14061D41FC}" srcOrd="4" destOrd="0" presId="urn:microsoft.com/office/officeart/2018/5/layout/IconCircleLabelList"/>
    <dgm:cxn modelId="{41E4682B-43F5-4C36-870E-90A27BBF25A1}" type="presParOf" srcId="{E9783337-29F2-4D22-A830-2C14061D41FC}" destId="{F77CD9E0-8808-41F6-9B8A-F5F4314E50C4}" srcOrd="0" destOrd="0" presId="urn:microsoft.com/office/officeart/2018/5/layout/IconCircleLabelList"/>
    <dgm:cxn modelId="{3A4E304A-0941-474E-8A7D-8675E6E224F6}" type="presParOf" srcId="{E9783337-29F2-4D22-A830-2C14061D41FC}" destId="{DBB043F2-7FCC-465E-9339-3DEBC6529473}" srcOrd="1" destOrd="0" presId="urn:microsoft.com/office/officeart/2018/5/layout/IconCircleLabelList"/>
    <dgm:cxn modelId="{9EDA662C-92F1-4135-BE03-7345B7524B3F}" type="presParOf" srcId="{E9783337-29F2-4D22-A830-2C14061D41FC}" destId="{E2723CB2-B8E3-4403-B502-F9B630E40793}" srcOrd="2" destOrd="0" presId="urn:microsoft.com/office/officeart/2018/5/layout/IconCircleLabelList"/>
    <dgm:cxn modelId="{F74BAB41-2BFA-4C7D-8D3F-3D583C1610F5}" type="presParOf" srcId="{E9783337-29F2-4D22-A830-2C14061D41FC}" destId="{3A90D07F-18E1-475D-AB05-A0B78CFE4B3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0F9159-A3F6-4F44-8E36-EDA83B9E2003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36337ED-9B01-43E8-80A6-9BB28453B40A}">
      <dgm:prSet/>
      <dgm:spPr/>
      <dgm:t>
        <a:bodyPr/>
        <a:lstStyle/>
        <a:p>
          <a:r>
            <a:rPr lang="en-US"/>
            <a:t>New York City: Most places other than the Manhattan Island for competitiveness, and Staten Island for both reduced competitiveness and  reduced crime incidence. </a:t>
          </a:r>
        </a:p>
      </dgm:t>
    </dgm:pt>
    <dgm:pt modelId="{DBB4626F-28B1-43CB-9F31-0222816540A0}" type="parTrans" cxnId="{CC64A507-CFB1-4612-BF1E-D02FED93E607}">
      <dgm:prSet/>
      <dgm:spPr/>
      <dgm:t>
        <a:bodyPr/>
        <a:lstStyle/>
        <a:p>
          <a:endParaRPr lang="en-US"/>
        </a:p>
      </dgm:t>
    </dgm:pt>
    <dgm:pt modelId="{87798FC2-DD86-4C5D-9D29-F263DA0F71A8}" type="sibTrans" cxnId="{CC64A507-CFB1-4612-BF1E-D02FED93E607}">
      <dgm:prSet/>
      <dgm:spPr/>
      <dgm:t>
        <a:bodyPr/>
        <a:lstStyle/>
        <a:p>
          <a:endParaRPr lang="en-US"/>
        </a:p>
      </dgm:t>
    </dgm:pt>
    <dgm:pt modelId="{A549AEDF-D7A7-4777-BA8A-EC3794C335CC}">
      <dgm:prSet/>
      <dgm:spPr/>
      <dgm:t>
        <a:bodyPr/>
        <a:lstStyle/>
        <a:p>
          <a:r>
            <a:rPr lang="en-US"/>
            <a:t>San Francisco:  Port, Bayview and Ingleside neighborhoods are the best places to set up shop. </a:t>
          </a:r>
        </a:p>
      </dgm:t>
    </dgm:pt>
    <dgm:pt modelId="{4006C55E-3A0A-44CB-822C-48E9641CF25D}" type="parTrans" cxnId="{BBB724B3-FF9A-4DAB-B2CE-2A15251CBE66}">
      <dgm:prSet/>
      <dgm:spPr/>
      <dgm:t>
        <a:bodyPr/>
        <a:lstStyle/>
        <a:p>
          <a:endParaRPr lang="en-US"/>
        </a:p>
      </dgm:t>
    </dgm:pt>
    <dgm:pt modelId="{A75CEFC6-7523-4027-BDCD-AFD50241AFEB}" type="sibTrans" cxnId="{BBB724B3-FF9A-4DAB-B2CE-2A15251CBE66}">
      <dgm:prSet/>
      <dgm:spPr/>
      <dgm:t>
        <a:bodyPr/>
        <a:lstStyle/>
        <a:p>
          <a:endParaRPr lang="en-US"/>
        </a:p>
      </dgm:t>
    </dgm:pt>
    <dgm:pt modelId="{DFDA50E6-2311-6E49-BE84-FCF3AEDF0F3F}" type="pres">
      <dgm:prSet presAssocID="{AC0F9159-A3F6-4F44-8E36-EDA83B9E2003}" presName="Name0" presStyleCnt="0">
        <dgm:presLayoutVars>
          <dgm:dir/>
          <dgm:animLvl val="lvl"/>
          <dgm:resizeHandles val="exact"/>
        </dgm:presLayoutVars>
      </dgm:prSet>
      <dgm:spPr/>
    </dgm:pt>
    <dgm:pt modelId="{7B63D101-715B-6F49-B729-11754D84C6D8}" type="pres">
      <dgm:prSet presAssocID="{A549AEDF-D7A7-4777-BA8A-EC3794C335CC}" presName="boxAndChildren" presStyleCnt="0"/>
      <dgm:spPr/>
    </dgm:pt>
    <dgm:pt modelId="{0AD32A33-EA02-0C4C-9D51-FB4ADFA483B7}" type="pres">
      <dgm:prSet presAssocID="{A549AEDF-D7A7-4777-BA8A-EC3794C335CC}" presName="parentTextBox" presStyleLbl="node1" presStyleIdx="0" presStyleCnt="2"/>
      <dgm:spPr/>
    </dgm:pt>
    <dgm:pt modelId="{0B6511EC-65B6-2B45-9A92-705835F04E13}" type="pres">
      <dgm:prSet presAssocID="{87798FC2-DD86-4C5D-9D29-F263DA0F71A8}" presName="sp" presStyleCnt="0"/>
      <dgm:spPr/>
    </dgm:pt>
    <dgm:pt modelId="{B677639E-EBAC-494D-8DCC-71DFA7291D86}" type="pres">
      <dgm:prSet presAssocID="{736337ED-9B01-43E8-80A6-9BB28453B40A}" presName="arrowAndChildren" presStyleCnt="0"/>
      <dgm:spPr/>
    </dgm:pt>
    <dgm:pt modelId="{47CA3284-6528-204E-BF12-C8CFAB18A586}" type="pres">
      <dgm:prSet presAssocID="{736337ED-9B01-43E8-80A6-9BB28453B40A}" presName="parentTextArrow" presStyleLbl="node1" presStyleIdx="1" presStyleCnt="2"/>
      <dgm:spPr/>
    </dgm:pt>
  </dgm:ptLst>
  <dgm:cxnLst>
    <dgm:cxn modelId="{CC64A507-CFB1-4612-BF1E-D02FED93E607}" srcId="{AC0F9159-A3F6-4F44-8E36-EDA83B9E2003}" destId="{736337ED-9B01-43E8-80A6-9BB28453B40A}" srcOrd="0" destOrd="0" parTransId="{DBB4626F-28B1-43CB-9F31-0222816540A0}" sibTransId="{87798FC2-DD86-4C5D-9D29-F263DA0F71A8}"/>
    <dgm:cxn modelId="{22BF6596-66F1-A248-A3FD-03C4A953DFA7}" type="presOf" srcId="{736337ED-9B01-43E8-80A6-9BB28453B40A}" destId="{47CA3284-6528-204E-BF12-C8CFAB18A586}" srcOrd="0" destOrd="0" presId="urn:microsoft.com/office/officeart/2005/8/layout/process4"/>
    <dgm:cxn modelId="{1BF521A8-06F8-9D4E-ADEA-39A3D1D8E2F4}" type="presOf" srcId="{A549AEDF-D7A7-4777-BA8A-EC3794C335CC}" destId="{0AD32A33-EA02-0C4C-9D51-FB4ADFA483B7}" srcOrd="0" destOrd="0" presId="urn:microsoft.com/office/officeart/2005/8/layout/process4"/>
    <dgm:cxn modelId="{BBB724B3-FF9A-4DAB-B2CE-2A15251CBE66}" srcId="{AC0F9159-A3F6-4F44-8E36-EDA83B9E2003}" destId="{A549AEDF-D7A7-4777-BA8A-EC3794C335CC}" srcOrd="1" destOrd="0" parTransId="{4006C55E-3A0A-44CB-822C-48E9641CF25D}" sibTransId="{A75CEFC6-7523-4027-BDCD-AFD50241AFEB}"/>
    <dgm:cxn modelId="{0CF0C9D5-B5B6-174D-B127-903BAF274045}" type="presOf" srcId="{AC0F9159-A3F6-4F44-8E36-EDA83B9E2003}" destId="{DFDA50E6-2311-6E49-BE84-FCF3AEDF0F3F}" srcOrd="0" destOrd="0" presId="urn:microsoft.com/office/officeart/2005/8/layout/process4"/>
    <dgm:cxn modelId="{356BE28F-98C4-6E44-917A-54CC80143D33}" type="presParOf" srcId="{DFDA50E6-2311-6E49-BE84-FCF3AEDF0F3F}" destId="{7B63D101-715B-6F49-B729-11754D84C6D8}" srcOrd="0" destOrd="0" presId="urn:microsoft.com/office/officeart/2005/8/layout/process4"/>
    <dgm:cxn modelId="{5F52360D-69E0-6143-9599-051DDF543EC1}" type="presParOf" srcId="{7B63D101-715B-6F49-B729-11754D84C6D8}" destId="{0AD32A33-EA02-0C4C-9D51-FB4ADFA483B7}" srcOrd="0" destOrd="0" presId="urn:microsoft.com/office/officeart/2005/8/layout/process4"/>
    <dgm:cxn modelId="{8F859C72-4597-6047-A215-038557074C34}" type="presParOf" srcId="{DFDA50E6-2311-6E49-BE84-FCF3AEDF0F3F}" destId="{0B6511EC-65B6-2B45-9A92-705835F04E13}" srcOrd="1" destOrd="0" presId="urn:microsoft.com/office/officeart/2005/8/layout/process4"/>
    <dgm:cxn modelId="{3B8B3A50-7005-7E40-AF58-6ABFCDA823B1}" type="presParOf" srcId="{DFDA50E6-2311-6E49-BE84-FCF3AEDF0F3F}" destId="{B677639E-EBAC-494D-8DCC-71DFA7291D86}" srcOrd="2" destOrd="0" presId="urn:microsoft.com/office/officeart/2005/8/layout/process4"/>
    <dgm:cxn modelId="{2E3862CC-1885-6644-9122-F03A5835A0BF}" type="presParOf" srcId="{B677639E-EBAC-494D-8DCC-71DFA7291D86}" destId="{47CA3284-6528-204E-BF12-C8CFAB18A58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4CB04-3570-402E-A82F-50A62BBFF68E}">
      <dsp:nvSpPr>
        <dsp:cNvPr id="0" name=""/>
        <dsp:cNvSpPr/>
      </dsp:nvSpPr>
      <dsp:spPr>
        <a:xfrm>
          <a:off x="0" y="682"/>
          <a:ext cx="6572250" cy="15961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0BBB0-A65C-4F78-BBC6-B170E3130FFB}">
      <dsp:nvSpPr>
        <dsp:cNvPr id="0" name=""/>
        <dsp:cNvSpPr/>
      </dsp:nvSpPr>
      <dsp:spPr>
        <a:xfrm>
          <a:off x="482844" y="359822"/>
          <a:ext cx="877899" cy="87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7B20C-5C2A-4F18-97CF-602C0C5B9B45}">
      <dsp:nvSpPr>
        <dsp:cNvPr id="0" name=""/>
        <dsp:cNvSpPr/>
      </dsp:nvSpPr>
      <dsp:spPr>
        <a:xfrm>
          <a:off x="1843589" y="682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Foursquare API was the main data source</a:t>
          </a:r>
        </a:p>
      </dsp:txBody>
      <dsp:txXfrm>
        <a:off x="1843589" y="682"/>
        <a:ext cx="4728660" cy="1596181"/>
      </dsp:txXfrm>
    </dsp:sp>
    <dsp:sp modelId="{2C7B0C2E-C164-4FF4-9F07-487DBE1391DC}">
      <dsp:nvSpPr>
        <dsp:cNvPr id="0" name=""/>
        <dsp:cNvSpPr/>
      </dsp:nvSpPr>
      <dsp:spPr>
        <a:xfrm>
          <a:off x="0" y="1995909"/>
          <a:ext cx="6572250" cy="15961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F2446-53C5-41AE-BE68-1F0904380856}">
      <dsp:nvSpPr>
        <dsp:cNvPr id="0" name=""/>
        <dsp:cNvSpPr/>
      </dsp:nvSpPr>
      <dsp:spPr>
        <a:xfrm>
          <a:off x="482844" y="2355050"/>
          <a:ext cx="877899" cy="877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01AF6-2E2C-478F-9604-1837616B1B39}">
      <dsp:nvSpPr>
        <dsp:cNvPr id="0" name=""/>
        <dsp:cNvSpPr/>
      </dsp:nvSpPr>
      <dsp:spPr>
        <a:xfrm>
          <a:off x="1843589" y="1995909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Crime data was also used. Why?</a:t>
          </a:r>
        </a:p>
      </dsp:txBody>
      <dsp:txXfrm>
        <a:off x="1843589" y="1995909"/>
        <a:ext cx="4728660" cy="1596181"/>
      </dsp:txXfrm>
    </dsp:sp>
    <dsp:sp modelId="{03DED844-4D00-427E-B689-56F3EA502B43}">
      <dsp:nvSpPr>
        <dsp:cNvPr id="0" name=""/>
        <dsp:cNvSpPr/>
      </dsp:nvSpPr>
      <dsp:spPr>
        <a:xfrm>
          <a:off x="0" y="3991136"/>
          <a:ext cx="6572250" cy="15961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71215-DBF2-4E7C-8B26-5E80190EA9A0}">
      <dsp:nvSpPr>
        <dsp:cNvPr id="0" name=""/>
        <dsp:cNvSpPr/>
      </dsp:nvSpPr>
      <dsp:spPr>
        <a:xfrm>
          <a:off x="482844" y="4350277"/>
          <a:ext cx="877899" cy="877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E3DFB-93E9-4C46-85E5-0E53BF690574}">
      <dsp:nvSpPr>
        <dsp:cNvPr id="0" name=""/>
        <dsp:cNvSpPr/>
      </dsp:nvSpPr>
      <dsp:spPr>
        <a:xfrm>
          <a:off x="1843589" y="3991136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Halfway through the project, the artists decided to rule out Toronto, and just focus on SF and NYC. As a result, they added a new factor to the analysis i.e. crime data. </a:t>
          </a:r>
        </a:p>
      </dsp:txBody>
      <dsp:txXfrm>
        <a:off x="1843589" y="3991136"/>
        <a:ext cx="4728660" cy="1596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AD986-8A63-4CEF-850A-263DE21BEAE6}">
      <dsp:nvSpPr>
        <dsp:cNvPr id="0" name=""/>
        <dsp:cNvSpPr/>
      </dsp:nvSpPr>
      <dsp:spPr>
        <a:xfrm>
          <a:off x="1328203" y="44781"/>
          <a:ext cx="1338187" cy="1338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995107-261E-411A-8697-D3DDC9D5059D}">
      <dsp:nvSpPr>
        <dsp:cNvPr id="0" name=""/>
        <dsp:cNvSpPr/>
      </dsp:nvSpPr>
      <dsp:spPr>
        <a:xfrm>
          <a:off x="1613390" y="329968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4A9A5-68F0-4648-9497-E592CE585C10}">
      <dsp:nvSpPr>
        <dsp:cNvPr id="0" name=""/>
        <dsp:cNvSpPr/>
      </dsp:nvSpPr>
      <dsp:spPr>
        <a:xfrm>
          <a:off x="900421" y="179978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Results for analysis were shown in tables and maps. </a:t>
          </a:r>
        </a:p>
      </dsp:txBody>
      <dsp:txXfrm>
        <a:off x="900421" y="1799781"/>
        <a:ext cx="2193750" cy="720000"/>
      </dsp:txXfrm>
    </dsp:sp>
    <dsp:sp modelId="{92724657-3B1B-495F-ABCD-0476C8F6C651}">
      <dsp:nvSpPr>
        <dsp:cNvPr id="0" name=""/>
        <dsp:cNvSpPr/>
      </dsp:nvSpPr>
      <dsp:spPr>
        <a:xfrm>
          <a:off x="3905859" y="44781"/>
          <a:ext cx="1338187" cy="1338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58664-6947-4F82-86BC-96F2FD21C937}">
      <dsp:nvSpPr>
        <dsp:cNvPr id="0" name=""/>
        <dsp:cNvSpPr/>
      </dsp:nvSpPr>
      <dsp:spPr>
        <a:xfrm>
          <a:off x="4191046" y="329968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DC040-F7A9-448E-946B-D2F95CA07FD5}">
      <dsp:nvSpPr>
        <dsp:cNvPr id="0" name=""/>
        <dsp:cNvSpPr/>
      </dsp:nvSpPr>
      <dsp:spPr>
        <a:xfrm>
          <a:off x="3478078" y="179978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Tables were used to show the rates of crime in different neighborhoods in NY and SF. </a:t>
          </a:r>
        </a:p>
      </dsp:txBody>
      <dsp:txXfrm>
        <a:off x="3478078" y="1799781"/>
        <a:ext cx="2193750" cy="720000"/>
      </dsp:txXfrm>
    </dsp:sp>
    <dsp:sp modelId="{F77CD9E0-8808-41F6-9B8A-F5F4314E50C4}">
      <dsp:nvSpPr>
        <dsp:cNvPr id="0" name=""/>
        <dsp:cNvSpPr/>
      </dsp:nvSpPr>
      <dsp:spPr>
        <a:xfrm>
          <a:off x="2617031" y="3068218"/>
          <a:ext cx="1338187" cy="1338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043F2-7FCC-465E-9339-3DEBC6529473}">
      <dsp:nvSpPr>
        <dsp:cNvPr id="0" name=""/>
        <dsp:cNvSpPr/>
      </dsp:nvSpPr>
      <dsp:spPr>
        <a:xfrm>
          <a:off x="2902218" y="3353406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0D07F-18E1-475D-AB05-A0B78CFE4B35}">
      <dsp:nvSpPr>
        <dsp:cNvPr id="0" name=""/>
        <dsp:cNvSpPr/>
      </dsp:nvSpPr>
      <dsp:spPr>
        <a:xfrm>
          <a:off x="2189250" y="4823218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Maps were used to show the distribution of tattoo parlors in the cities</a:t>
          </a:r>
        </a:p>
      </dsp:txBody>
      <dsp:txXfrm>
        <a:off x="2189250" y="4823218"/>
        <a:ext cx="21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32A33-EA02-0C4C-9D51-FB4ADFA483B7}">
      <dsp:nvSpPr>
        <dsp:cNvPr id="0" name=""/>
        <dsp:cNvSpPr/>
      </dsp:nvSpPr>
      <dsp:spPr>
        <a:xfrm>
          <a:off x="0" y="3372654"/>
          <a:ext cx="6572250" cy="22128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San Francisco:  Port, Bayview and Ingleside neighborhoods are the best places to set up shop. </a:t>
          </a:r>
        </a:p>
      </dsp:txBody>
      <dsp:txXfrm>
        <a:off x="0" y="3372654"/>
        <a:ext cx="6572250" cy="2212826"/>
      </dsp:txXfrm>
    </dsp:sp>
    <dsp:sp modelId="{47CA3284-6528-204E-BF12-C8CFAB18A586}">
      <dsp:nvSpPr>
        <dsp:cNvPr id="0" name=""/>
        <dsp:cNvSpPr/>
      </dsp:nvSpPr>
      <dsp:spPr>
        <a:xfrm rot="10800000">
          <a:off x="0" y="2519"/>
          <a:ext cx="6572250" cy="3403326"/>
        </a:xfrm>
        <a:prstGeom prst="upArrowCallou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New York City: Most places other than the Manhattan Island for competitiveness, and Staten Island for both reduced competitiveness and  reduced crime incidence. </a:t>
          </a:r>
        </a:p>
      </dsp:txBody>
      <dsp:txXfrm rot="10800000">
        <a:off x="0" y="2519"/>
        <a:ext cx="6572250" cy="2211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11/20/19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1793-E034-5342-B8C9-3E2FDE5AF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517588" cy="3035808"/>
          </a:xfrm>
        </p:spPr>
        <p:txBody>
          <a:bodyPr/>
          <a:lstStyle/>
          <a:p>
            <a:r>
              <a:rPr lang="en-US" sz="8800" dirty="0"/>
              <a:t>Tattoo parlor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D2494-15C8-0D43-A60F-FACCE966AC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Battle of the neighborhoods: Toronto, San Francisco and New York</a:t>
            </a:r>
          </a:p>
          <a:p>
            <a:r>
              <a:rPr lang="en-US" dirty="0"/>
              <a:t>By: </a:t>
            </a:r>
            <a:r>
              <a:rPr lang="en-US"/>
              <a:t>Kudakwashe Mawunganidze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41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35A15-115E-9C4E-AC07-3FB6CF2E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Distribution and Crime: nyc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7C0933-3072-964C-9AD2-DC844AAE7C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6" r="37244" b="-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08A768-CB8C-4575-BD6E-324F0B41B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The numbers in the bigger circles show the incidence of crime in the different areas. The red and yellow dots indicate the location of the tattoo parlors.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61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1FDF-4045-284E-B5A4-9DDDD789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400"/>
              <a:t>Recommendations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3E27B5-E839-4D97-8B9C-16631C7B61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434732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2694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183C95-18BB-9B41-86D7-BF78F369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42C27-EAD8-B54E-A3B8-0819E5A3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3728-6961-C947-A805-FBE931983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dirty="0"/>
              <a:t>Graduating friends are deciding where to set up their first tattoo parlor. </a:t>
            </a:r>
          </a:p>
          <a:p>
            <a:r>
              <a:rPr lang="en-US" dirty="0"/>
              <a:t>They each hail from one of the cities TO, NY, SF. </a:t>
            </a:r>
          </a:p>
          <a:p>
            <a:r>
              <a:rPr lang="en-US" dirty="0"/>
              <a:t>Their initial main concern is competition.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50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33592-C613-ED4D-BC53-CC3530531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E7112C5-AE0F-4735-8BE4-241B916FB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942723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2001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CA1C6-1ED6-2446-A1AC-4BE7102C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700"/>
              <a:t>Output/results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BDE3D8C-594A-48DA-B97E-79C48C40C7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115852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6241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D21CC-7290-F44D-B4C6-A67914D5F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278" y="2661250"/>
            <a:ext cx="5532646" cy="10329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Crime findings</a:t>
            </a:r>
            <a:endParaRPr lang="en-US" sz="6600" kern="1200" cap="all" baseline="0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AEAA3F-B6A8-41FF-B57B-A6014187B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662" y="3626029"/>
            <a:ext cx="4876800" cy="76691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New York Neighborhoods (above)- Brooklyn South had the highest crime incidence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1F32E-D371-0E4B-8EA7-9F24056C3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60" y="303785"/>
            <a:ext cx="1661165" cy="149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64EC2-5D3F-B241-9066-6C6C6D711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52" y="2115404"/>
            <a:ext cx="2019185" cy="3671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49ACC-9EEB-4142-ABCA-B1E4C829C3FC}"/>
              </a:ext>
            </a:extLst>
          </p:cNvPr>
          <p:cNvSpPr txBox="1"/>
          <p:nvPr/>
        </p:nvSpPr>
        <p:spPr>
          <a:xfrm>
            <a:off x="6170278" y="4609374"/>
            <a:ext cx="3139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 Francisco Neighborhoods (left)- Southern has the highest incidence of crime. </a:t>
            </a:r>
          </a:p>
        </p:txBody>
      </p:sp>
    </p:spTree>
    <p:extLst>
      <p:ext uri="{BB962C8B-B14F-4D97-AF65-F5344CB8AC3E}">
        <p14:creationId xmlns:p14="http://schemas.microsoft.com/office/powerpoint/2010/main" val="312276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3540E-08FC-5F45-9B6F-D5108E34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1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Tattoo parlor distribution: SF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7458F-5504-4418-8AF4-96DC50767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0101" y="4389503"/>
            <a:ext cx="2818418" cy="68705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dirty="0"/>
              <a:t>The black dots indicate the locations of tattoo parlors in San Francisco.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8C0B4-49BF-C148-8DB4-E289E5BDFE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02"/>
          <a:stretch/>
        </p:blipFill>
        <p:spPr>
          <a:xfrm>
            <a:off x="920833" y="1328839"/>
            <a:ext cx="6647395" cy="41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9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21ED-1516-6C42-8AA0-D9581B80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6156790" cy="1609344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Tattoo parlor distribution: 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47651-5CF8-084D-9D89-A1D76E3CB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01" y="643468"/>
            <a:ext cx="8697333" cy="34571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8EE0CF-A2E8-4AEB-BD8D-CD3C2E56E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4511896"/>
            <a:ext cx="3703321" cy="1609345"/>
          </a:xfrm>
        </p:spPr>
        <p:txBody>
          <a:bodyPr anchor="ctr">
            <a:normAutofit/>
          </a:bodyPr>
          <a:lstStyle/>
          <a:p>
            <a:r>
              <a:rPr lang="en-US" sz="1400" dirty="0"/>
              <a:t>The blue dots show the distribution of tattoo parlors in Toronto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2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15A33-4BF3-FB49-9D74-0C3AB4BF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6156790" cy="1609344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Tattoo parlor Distribution: </a:t>
            </a:r>
            <a:r>
              <a:rPr lang="en-US" err="1"/>
              <a:t>nyc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59DE7-6990-2045-A98C-874869DA8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r="1" b="1"/>
          <a:stretch/>
        </p:blipFill>
        <p:spPr>
          <a:xfrm>
            <a:off x="3033599" y="643468"/>
            <a:ext cx="6146138" cy="34571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E61E19-625A-4709-848D-C484D7D82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4511896"/>
            <a:ext cx="3703321" cy="1609345"/>
          </a:xfrm>
        </p:spPr>
        <p:txBody>
          <a:bodyPr anchor="ctr">
            <a:normAutofit/>
          </a:bodyPr>
          <a:lstStyle/>
          <a:p>
            <a:r>
              <a:rPr lang="en-US" sz="1400" dirty="0"/>
              <a:t>The red and yellow dots show the location of tattoo parlors in NYC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7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80619-D81C-EA4A-A773-7FB5AF44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Distribution and crime: San Francisco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3C93B-4DC1-0F48-81C4-A5A6281F8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1" r="12738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783DA4-7EF7-4A8C-9AC8-B2BA84CB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The dark green areas show high crime incidence. The lighter green shows lower crime incidence. From this map, our artists can have a rough idea of places to set up their business if they are worried about crime incidence.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798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363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Rockwell</vt:lpstr>
      <vt:lpstr>Rockwell Condensed</vt:lpstr>
      <vt:lpstr>Rockwell Extra Bold</vt:lpstr>
      <vt:lpstr>Wingdings</vt:lpstr>
      <vt:lpstr>Wood Type</vt:lpstr>
      <vt:lpstr>Tattoo parlor location</vt:lpstr>
      <vt:lpstr>Business problem</vt:lpstr>
      <vt:lpstr>Data</vt:lpstr>
      <vt:lpstr>Output/results</vt:lpstr>
      <vt:lpstr>Crime findings</vt:lpstr>
      <vt:lpstr>Tattoo parlor distribution: SF</vt:lpstr>
      <vt:lpstr>Tattoo parlor distribution: to</vt:lpstr>
      <vt:lpstr>Tattoo parlor Distribution: nyc</vt:lpstr>
      <vt:lpstr>Distribution and crime: San Francisco</vt:lpstr>
      <vt:lpstr>Distribution and Crime: nyc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Tattoo parlor location</dc:title>
  <dc:creator>Mawunganidze, Kudakwashe V</dc:creator>
  <cp:lastModifiedBy>Mawunganidze, Kudakwashe V</cp:lastModifiedBy>
  <cp:revision>1</cp:revision>
  <dcterms:created xsi:type="dcterms:W3CDTF">2019-11-20T21:10:52Z</dcterms:created>
  <dcterms:modified xsi:type="dcterms:W3CDTF">2019-11-20T21:14:07Z</dcterms:modified>
</cp:coreProperties>
</file>